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_rels/notesSlide1.xml.rels" ContentType="application/vnd.openxmlformats-package.relationships+xml"/>
  <Override PartName="/ppt/media/image1.png" ContentType="image/png"/>
  <Override PartName="/ppt/media/image9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png" ContentType="image/png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_rels/slideLayout39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60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9144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6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de-DE" sz="1800" spc="-1" strike="noStrike">
                <a:solidFill>
                  <a:srgbClr val="000000"/>
                </a:solidFill>
                <a:latin typeface="Arial"/>
              </a:rPr>
              <a:t>Folie mittels Klicken verschieben</a:t>
            </a:r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1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de-DE" sz="2000" spc="-1" strike="noStrike">
                <a:latin typeface="Arial"/>
              </a:rPr>
              <a:t>Format der Notizen mittels Klicken bearbeiten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222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de-DE" sz="1400" spc="-1" strike="noStrike">
                <a:latin typeface="Times New Roman"/>
              </a:rPr>
              <a:t> </a:t>
            </a:r>
            <a:endParaRPr b="0" lang="de-DE" sz="1400" spc="-1" strike="noStrike">
              <a:latin typeface="Times New Roman"/>
            </a:endParaRPr>
          </a:p>
        </p:txBody>
      </p:sp>
      <p:sp>
        <p:nvSpPr>
          <p:cNvPr id="223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de-DE" sz="1400" spc="-1" strike="noStrike">
                <a:latin typeface="Times New Roman"/>
              </a:rPr>
              <a:t> </a:t>
            </a:r>
            <a:endParaRPr b="0" lang="de-DE" sz="1400" spc="-1" strike="noStrike">
              <a:latin typeface="Times New Roman"/>
            </a:endParaRPr>
          </a:p>
        </p:txBody>
      </p:sp>
      <p:sp>
        <p:nvSpPr>
          <p:cNvPr id="224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0" lang="de-DE" sz="1400" spc="-1" strike="noStrike">
                <a:latin typeface="Times New Roman"/>
              </a:rPr>
              <a:t> </a:t>
            </a:r>
            <a:endParaRPr b="0" lang="de-DE" sz="1400" spc="-1" strike="noStrike">
              <a:latin typeface="Times New Roman"/>
            </a:endParaRPr>
          </a:p>
        </p:txBody>
      </p:sp>
      <p:sp>
        <p:nvSpPr>
          <p:cNvPr id="225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/>
            <a:fld id="{05F177DE-4972-451E-9697-1F8C654AE8E7}" type="slidenum">
              <a:rPr b="0" lang="de-DE" sz="1400" spc="-1" strike="noStrike">
                <a:latin typeface="Times New Roman"/>
              </a:rPr>
              <a:t>1</a:t>
            </a:fld>
            <a:endParaRPr b="0" lang="de-DE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PlaceHolder 1"/>
          <p:cNvSpPr>
            <a:spLocks noGrp="1"/>
          </p:cNvSpPr>
          <p:nvPr>
            <p:ph type="sldImg"/>
          </p:nvPr>
        </p:nvSpPr>
        <p:spPr>
          <a:xfrm>
            <a:off x="1371600" y="1143000"/>
            <a:ext cx="4113720" cy="3085200"/>
          </a:xfrm>
          <a:prstGeom prst="rect">
            <a:avLst/>
          </a:prstGeom>
        </p:spPr>
      </p:sp>
      <p:sp>
        <p:nvSpPr>
          <p:cNvPr id="277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320" cy="359928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de-DE" sz="2000" spc="-1" strike="noStrike">
              <a:latin typeface="Arial"/>
            </a:endParaRPr>
          </a:p>
        </p:txBody>
      </p:sp>
      <p:sp>
        <p:nvSpPr>
          <p:cNvPr id="278" name="CustomShape 3"/>
          <p:cNvSpPr/>
          <p:nvPr/>
        </p:nvSpPr>
        <p:spPr>
          <a:xfrm>
            <a:off x="3884760" y="8685360"/>
            <a:ext cx="2970720" cy="457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9EB39AF5-54A4-4B7D-8603-8F1AE3081435}" type="slidenum">
              <a:rPr b="0" lang="de-DE" sz="1200" spc="-1" strike="noStrike">
                <a:solidFill>
                  <a:srgbClr val="000000"/>
                </a:solidFill>
                <a:latin typeface="Calibri"/>
                <a:ea typeface="Calibri"/>
              </a:rPr>
              <a:t>&lt;Foliennummer&gt;</a:t>
            </a:fld>
            <a:endParaRPr b="0" lang="de-DE" sz="12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88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88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467388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subTitle"/>
          </p:nvPr>
        </p:nvSpPr>
        <p:spPr>
          <a:xfrm>
            <a:off x="866520" y="2305080"/>
            <a:ext cx="6620040" cy="13716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467388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88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88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88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5"/>
          <p:cNvSpPr>
            <a:spLocks noGrp="1"/>
          </p:cNvSpPr>
          <p:nvPr>
            <p:ph type="body"/>
          </p:nvPr>
        </p:nvSpPr>
        <p:spPr>
          <a:xfrm>
            <a:off x="467388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subTitle"/>
          </p:nvPr>
        </p:nvSpPr>
        <p:spPr>
          <a:xfrm>
            <a:off x="866520" y="2305080"/>
            <a:ext cx="6620040" cy="13716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4"/>
          <p:cNvSpPr>
            <a:spLocks noGrp="1"/>
          </p:cNvSpPr>
          <p:nvPr>
            <p:ph type="body"/>
          </p:nvPr>
        </p:nvSpPr>
        <p:spPr>
          <a:xfrm>
            <a:off x="467388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88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88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88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5"/>
          <p:cNvSpPr>
            <a:spLocks noGrp="1"/>
          </p:cNvSpPr>
          <p:nvPr>
            <p:ph type="body"/>
          </p:nvPr>
        </p:nvSpPr>
        <p:spPr>
          <a:xfrm>
            <a:off x="467388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subTitle"/>
          </p:nvPr>
        </p:nvSpPr>
        <p:spPr>
          <a:xfrm>
            <a:off x="866520" y="2305080"/>
            <a:ext cx="6620040" cy="13716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PlaceHolder 4"/>
          <p:cNvSpPr>
            <a:spLocks noGrp="1"/>
          </p:cNvSpPr>
          <p:nvPr>
            <p:ph type="body"/>
          </p:nvPr>
        </p:nvSpPr>
        <p:spPr>
          <a:xfrm>
            <a:off x="467388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88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88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88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PlaceHolder 5"/>
          <p:cNvSpPr>
            <a:spLocks noGrp="1"/>
          </p:cNvSpPr>
          <p:nvPr>
            <p:ph type="body"/>
          </p:nvPr>
        </p:nvSpPr>
        <p:spPr>
          <a:xfrm>
            <a:off x="467388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0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subTitle"/>
          </p:nvPr>
        </p:nvSpPr>
        <p:spPr>
          <a:xfrm>
            <a:off x="866520" y="2305080"/>
            <a:ext cx="6620040" cy="13716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5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9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0" name="PlaceHolder 4"/>
          <p:cNvSpPr>
            <a:spLocks noGrp="1"/>
          </p:cNvSpPr>
          <p:nvPr>
            <p:ph type="body"/>
          </p:nvPr>
        </p:nvSpPr>
        <p:spPr>
          <a:xfrm>
            <a:off x="467388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3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88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88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7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88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0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1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2" name="PlaceHolder 5"/>
          <p:cNvSpPr>
            <a:spLocks noGrp="1"/>
          </p:cNvSpPr>
          <p:nvPr>
            <p:ph type="body"/>
          </p:nvPr>
        </p:nvSpPr>
        <p:spPr>
          <a:xfrm>
            <a:off x="467388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subTitle"/>
          </p:nvPr>
        </p:nvSpPr>
        <p:spPr>
          <a:xfrm>
            <a:off x="866520" y="2305080"/>
            <a:ext cx="6620040" cy="13716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5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6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7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8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9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4673880" y="368208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4673880" y="1604520"/>
            <a:ext cx="40154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888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49.xml"/><Relationship Id="rId4" Type="http://schemas.openxmlformats.org/officeDocument/2006/relationships/slideLayout" Target="../slideLayouts/slideLayout50.xml"/><Relationship Id="rId5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3.xml"/><Relationship Id="rId8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58.xml"/><Relationship Id="rId13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60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6299280" y="1676520"/>
            <a:ext cx="2818440" cy="281844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9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CustomShape 2"/>
          <p:cNvSpPr/>
          <p:nvPr/>
        </p:nvSpPr>
        <p:spPr>
          <a:xfrm>
            <a:off x="5689800" y="-457200"/>
            <a:ext cx="1599120" cy="159912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3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" name="CustomShape 3"/>
          <p:cNvSpPr/>
          <p:nvPr/>
        </p:nvSpPr>
        <p:spPr>
          <a:xfrm>
            <a:off x="6299280" y="6095880"/>
            <a:ext cx="989640" cy="98964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6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" name="CustomShape 4"/>
          <p:cNvSpPr/>
          <p:nvPr/>
        </p:nvSpPr>
        <p:spPr>
          <a:xfrm>
            <a:off x="-154080" y="2666880"/>
            <a:ext cx="4190040" cy="419004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5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" name="CustomShape 5"/>
          <p:cNvSpPr/>
          <p:nvPr/>
        </p:nvSpPr>
        <p:spPr>
          <a:xfrm>
            <a:off x="-839880" y="2895480"/>
            <a:ext cx="2361240" cy="236124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2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" name="CustomShape 6"/>
          <p:cNvSpPr/>
          <p:nvPr/>
        </p:nvSpPr>
        <p:spPr>
          <a:xfrm>
            <a:off x="7745760" y="0"/>
            <a:ext cx="684720" cy="109836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6" name="PlaceHolder 7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de-DE" sz="1800" spc="-1" strike="noStrike">
                <a:solidFill>
                  <a:srgbClr val="000000"/>
                </a:solidFill>
                <a:latin typeface="Arial"/>
              </a:rPr>
              <a:t>Format des Titeltextes durch Klicken bearbeiten</a:t>
            </a:r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8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800" spc="-1" strike="noStrike">
                <a:solidFill>
                  <a:srgbClr val="000000"/>
                </a:solidFill>
                <a:latin typeface="Arial"/>
              </a:rPr>
              <a:t>Format des Gliederungstextes durch Klicken bearbeiten</a:t>
            </a: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Zweite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solidFill>
                  <a:srgbClr val="000000"/>
                </a:solidFill>
                <a:latin typeface="Arial"/>
              </a:rPr>
              <a:t>Dritte Gliederungsebene</a:t>
            </a:r>
            <a:endParaRPr b="0" lang="de-DE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1800" spc="-1" strike="noStrike">
                <a:solidFill>
                  <a:srgbClr val="000000"/>
                </a:solidFill>
                <a:latin typeface="Arial"/>
              </a:rPr>
              <a:t>Vierte Gliederungsebene</a:t>
            </a:r>
            <a:endParaRPr b="0" lang="de-DE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Fünfte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Sechste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Siebte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CustomShape 1"/>
          <p:cNvSpPr/>
          <p:nvPr/>
        </p:nvSpPr>
        <p:spPr>
          <a:xfrm>
            <a:off x="6299280" y="1676520"/>
            <a:ext cx="2818440" cy="281844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9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5" name="CustomShape 2"/>
          <p:cNvSpPr/>
          <p:nvPr/>
        </p:nvSpPr>
        <p:spPr>
          <a:xfrm>
            <a:off x="5689800" y="-457200"/>
            <a:ext cx="1599120" cy="159912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3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6" name="CustomShape 3"/>
          <p:cNvSpPr/>
          <p:nvPr/>
        </p:nvSpPr>
        <p:spPr>
          <a:xfrm>
            <a:off x="6299280" y="6095880"/>
            <a:ext cx="989640" cy="98964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6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7" name="CustomShape 4"/>
          <p:cNvSpPr/>
          <p:nvPr/>
        </p:nvSpPr>
        <p:spPr>
          <a:xfrm>
            <a:off x="-154080" y="2666880"/>
            <a:ext cx="4190040" cy="419004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5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8" name="CustomShape 5"/>
          <p:cNvSpPr/>
          <p:nvPr/>
        </p:nvSpPr>
        <p:spPr>
          <a:xfrm>
            <a:off x="-839880" y="2895480"/>
            <a:ext cx="2361240" cy="236124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2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" name="CustomShape 6"/>
          <p:cNvSpPr/>
          <p:nvPr/>
        </p:nvSpPr>
        <p:spPr>
          <a:xfrm>
            <a:off x="7745760" y="0"/>
            <a:ext cx="684720" cy="109836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50" name="PlaceHolder 7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de-DE" sz="4400" spc="-1" strike="noStrike">
                <a:solidFill>
                  <a:srgbClr val="000000"/>
                </a:solidFill>
                <a:latin typeface="Arial"/>
              </a:rPr>
              <a:t>Format des Titeltextes durch Klicken bearbeiten</a:t>
            </a:r>
            <a:endParaRPr b="0" lang="de-DE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8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800" spc="-1" strike="noStrike">
                <a:solidFill>
                  <a:srgbClr val="000000"/>
                </a:solidFill>
                <a:latin typeface="Arial"/>
              </a:rPr>
              <a:t>Format des Gliederungstextes durch Klicken bearbeiten</a:t>
            </a: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Zweite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solidFill>
                  <a:srgbClr val="000000"/>
                </a:solidFill>
                <a:latin typeface="Arial"/>
              </a:rPr>
              <a:t>Dritte Gliederungsebene</a:t>
            </a:r>
            <a:endParaRPr b="0" lang="de-DE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1800" spc="-1" strike="noStrike">
                <a:solidFill>
                  <a:srgbClr val="000000"/>
                </a:solidFill>
                <a:latin typeface="Arial"/>
              </a:rPr>
              <a:t>Vierte Gliederungsebene</a:t>
            </a:r>
            <a:endParaRPr b="0" lang="de-DE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Fünfte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Sechste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Siebte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>
            <a:off x="6299280" y="1676520"/>
            <a:ext cx="2818440" cy="281844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9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9" name="CustomShape 2"/>
          <p:cNvSpPr/>
          <p:nvPr/>
        </p:nvSpPr>
        <p:spPr>
          <a:xfrm>
            <a:off x="5689800" y="-457200"/>
            <a:ext cx="1599120" cy="159912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3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0" name="CustomShape 3"/>
          <p:cNvSpPr/>
          <p:nvPr/>
        </p:nvSpPr>
        <p:spPr>
          <a:xfrm>
            <a:off x="6299280" y="6095880"/>
            <a:ext cx="989640" cy="98964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6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1" name="CustomShape 4"/>
          <p:cNvSpPr/>
          <p:nvPr/>
        </p:nvSpPr>
        <p:spPr>
          <a:xfrm>
            <a:off x="-154080" y="2666880"/>
            <a:ext cx="4190040" cy="419004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5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2" name="CustomShape 5"/>
          <p:cNvSpPr/>
          <p:nvPr/>
        </p:nvSpPr>
        <p:spPr>
          <a:xfrm>
            <a:off x="-839880" y="2895480"/>
            <a:ext cx="2361240" cy="236124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2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3" name="CustomShape 6"/>
          <p:cNvSpPr/>
          <p:nvPr/>
        </p:nvSpPr>
        <p:spPr>
          <a:xfrm>
            <a:off x="7745760" y="0"/>
            <a:ext cx="684720" cy="109836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94" name="PlaceHolder 7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de-DE" sz="4400" spc="-1" strike="noStrike">
                <a:solidFill>
                  <a:srgbClr val="000000"/>
                </a:solidFill>
                <a:latin typeface="Arial"/>
              </a:rPr>
              <a:t>Format des Titeltextes durch Klicken bearbeiten</a:t>
            </a:r>
            <a:endParaRPr b="0" lang="de-DE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8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800" spc="-1" strike="noStrike">
                <a:solidFill>
                  <a:srgbClr val="000000"/>
                </a:solidFill>
                <a:latin typeface="Arial"/>
              </a:rPr>
              <a:t>Format des Gliederungstextes durch Klicken bearbeiten</a:t>
            </a: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Zweite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solidFill>
                  <a:srgbClr val="000000"/>
                </a:solidFill>
                <a:latin typeface="Arial"/>
              </a:rPr>
              <a:t>Dritte Gliederungsebene</a:t>
            </a:r>
            <a:endParaRPr b="0" lang="de-DE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1800" spc="-1" strike="noStrike">
                <a:solidFill>
                  <a:srgbClr val="000000"/>
                </a:solidFill>
                <a:latin typeface="Arial"/>
              </a:rPr>
              <a:t>Vierte Gliederungsebene</a:t>
            </a:r>
            <a:endParaRPr b="0" lang="de-DE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Fünfte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Sechste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Siebte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CustomShape 1"/>
          <p:cNvSpPr/>
          <p:nvPr/>
        </p:nvSpPr>
        <p:spPr>
          <a:xfrm>
            <a:off x="6299280" y="1676520"/>
            <a:ext cx="2818440" cy="281844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9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3" name="CustomShape 2"/>
          <p:cNvSpPr/>
          <p:nvPr/>
        </p:nvSpPr>
        <p:spPr>
          <a:xfrm>
            <a:off x="5689800" y="-457200"/>
            <a:ext cx="1599120" cy="159912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3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4" name="CustomShape 3"/>
          <p:cNvSpPr/>
          <p:nvPr/>
        </p:nvSpPr>
        <p:spPr>
          <a:xfrm>
            <a:off x="6299280" y="6095880"/>
            <a:ext cx="989640" cy="98964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6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5" name="CustomShape 4"/>
          <p:cNvSpPr/>
          <p:nvPr/>
        </p:nvSpPr>
        <p:spPr>
          <a:xfrm>
            <a:off x="-154080" y="2666880"/>
            <a:ext cx="4190040" cy="419004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5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6" name="CustomShape 5"/>
          <p:cNvSpPr/>
          <p:nvPr/>
        </p:nvSpPr>
        <p:spPr>
          <a:xfrm>
            <a:off x="-839880" y="2895480"/>
            <a:ext cx="2361240" cy="236124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2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7" name="CustomShape 6"/>
          <p:cNvSpPr/>
          <p:nvPr/>
        </p:nvSpPr>
        <p:spPr>
          <a:xfrm>
            <a:off x="7745760" y="0"/>
            <a:ext cx="684720" cy="109836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38" name="PlaceHolder 7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de-DE" sz="1800" spc="-1" strike="noStrike">
                <a:solidFill>
                  <a:srgbClr val="000000"/>
                </a:solidFill>
                <a:latin typeface="Arial"/>
              </a:rPr>
              <a:t>Format des Titeltextes durch Klicken bearbeiten</a:t>
            </a:r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8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800" spc="-1" strike="noStrike">
                <a:solidFill>
                  <a:srgbClr val="000000"/>
                </a:solidFill>
                <a:latin typeface="Arial"/>
              </a:rPr>
              <a:t>Format des Gliederungstextes durch Klicken bearbeiten</a:t>
            </a: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Zweite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solidFill>
                  <a:srgbClr val="000000"/>
                </a:solidFill>
                <a:latin typeface="Arial"/>
              </a:rPr>
              <a:t>Dritte Gliederungsebene</a:t>
            </a:r>
            <a:endParaRPr b="0" lang="de-DE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1800" spc="-1" strike="noStrike">
                <a:solidFill>
                  <a:srgbClr val="000000"/>
                </a:solidFill>
                <a:latin typeface="Arial"/>
              </a:rPr>
              <a:t>Vierte Gliederungsebene</a:t>
            </a:r>
            <a:endParaRPr b="0" lang="de-DE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Fünfte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Sechste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Siebte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CustomShape 1"/>
          <p:cNvSpPr/>
          <p:nvPr/>
        </p:nvSpPr>
        <p:spPr>
          <a:xfrm>
            <a:off x="6299280" y="1676520"/>
            <a:ext cx="2818440" cy="281844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9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7" name="CustomShape 2"/>
          <p:cNvSpPr/>
          <p:nvPr/>
        </p:nvSpPr>
        <p:spPr>
          <a:xfrm>
            <a:off x="5689800" y="-457200"/>
            <a:ext cx="1599120" cy="159912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3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8" name="CustomShape 3"/>
          <p:cNvSpPr/>
          <p:nvPr/>
        </p:nvSpPr>
        <p:spPr>
          <a:xfrm>
            <a:off x="6299280" y="6095880"/>
            <a:ext cx="989640" cy="98964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6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9" name="CustomShape 4"/>
          <p:cNvSpPr/>
          <p:nvPr/>
        </p:nvSpPr>
        <p:spPr>
          <a:xfrm>
            <a:off x="-154080" y="2666880"/>
            <a:ext cx="4190040" cy="419004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5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0" name="CustomShape 5"/>
          <p:cNvSpPr/>
          <p:nvPr/>
        </p:nvSpPr>
        <p:spPr>
          <a:xfrm>
            <a:off x="-839880" y="2895480"/>
            <a:ext cx="2361240" cy="236124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2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1" name="CustomShape 6"/>
          <p:cNvSpPr/>
          <p:nvPr/>
        </p:nvSpPr>
        <p:spPr>
          <a:xfrm>
            <a:off x="7745760" y="0"/>
            <a:ext cx="684720" cy="109836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82" name="PlaceHolder 7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040" cy="33285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de-DE" sz="4400" spc="-1" strike="noStrike">
                <a:solidFill>
                  <a:srgbClr val="000000"/>
                </a:solidFill>
                <a:latin typeface="Arial"/>
              </a:rPr>
              <a:t>Format des Titeltextes durch Klicken bearbeiten</a:t>
            </a:r>
            <a:endParaRPr b="0" lang="de-DE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3" name="PlaceHolder 8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8880" cy="39769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800" spc="-1" strike="noStrike">
                <a:solidFill>
                  <a:srgbClr val="000000"/>
                </a:solidFill>
                <a:latin typeface="Arial"/>
              </a:rPr>
              <a:t>Format des Gliederungstextes durch Klicken bearbeiten</a:t>
            </a: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800" spc="-1" strike="noStrike">
                <a:solidFill>
                  <a:srgbClr val="000000"/>
                </a:solidFill>
                <a:latin typeface="Arial"/>
              </a:rPr>
              <a:t>Zweite Gliederungsebene</a:t>
            </a: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800" spc="-1" strike="noStrike">
                <a:solidFill>
                  <a:srgbClr val="000000"/>
                </a:solidFill>
                <a:latin typeface="Arial"/>
              </a:rPr>
              <a:t>Dritte Gliederungsebene</a:t>
            </a: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800" spc="-1" strike="noStrike">
                <a:solidFill>
                  <a:srgbClr val="000000"/>
                </a:solidFill>
                <a:latin typeface="Arial"/>
              </a:rPr>
              <a:t>Vierte Gliederungsebene</a:t>
            </a: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800" spc="-1" strike="noStrike">
                <a:solidFill>
                  <a:srgbClr val="000000"/>
                </a:solidFill>
                <a:latin typeface="Arial"/>
              </a:rPr>
              <a:t>Fünfte Gliederungsebene</a:t>
            </a: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800" spc="-1" strike="noStrike">
                <a:solidFill>
                  <a:srgbClr val="000000"/>
                </a:solidFill>
                <a:latin typeface="Arial"/>
              </a:rPr>
              <a:t>Sechste Gliederungsebene</a:t>
            </a: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800" spc="-1" strike="noStrike">
                <a:solidFill>
                  <a:srgbClr val="000000"/>
                </a:solidFill>
                <a:latin typeface="Arial"/>
              </a:rPr>
              <a:t>Siebte Gliederungsebene</a:t>
            </a: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  <p:sldLayoutId id="2147483710" r:id="rId12"/>
    <p:sldLayoutId id="2147483711" r:id="rId13"/>
    <p:sldLayoutId id="2147483712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image" Target="../media/image18.png"/><Relationship Id="rId4" Type="http://schemas.openxmlformats.org/officeDocument/2006/relationships/slideLayout" Target="../slideLayouts/slideLayout17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9.png"/><Relationship Id="rId2" Type="http://schemas.openxmlformats.org/officeDocument/2006/relationships/slideLayout" Target="../slideLayouts/slideLayout17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29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29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7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1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37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17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729fc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CustomShape 1"/>
          <p:cNvSpPr/>
          <p:nvPr/>
        </p:nvSpPr>
        <p:spPr>
          <a:xfrm>
            <a:off x="866520" y="1447920"/>
            <a:ext cx="6620040" cy="2727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</a:pPr>
            <a:r>
              <a:rPr b="1" lang="de-DE" sz="40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Einführung in Data Science &amp; maschinelles Lernen mit R</a:t>
            </a:r>
            <a:endParaRPr b="0" lang="de-DE" sz="4000" spc="-1" strike="noStrike">
              <a:latin typeface="Arial"/>
            </a:endParaRPr>
          </a:p>
        </p:txBody>
      </p:sp>
      <p:sp>
        <p:nvSpPr>
          <p:cNvPr id="227" name="CustomShape 2"/>
          <p:cNvSpPr/>
          <p:nvPr/>
        </p:nvSpPr>
        <p:spPr>
          <a:xfrm>
            <a:off x="866520" y="4312440"/>
            <a:ext cx="6620040" cy="2136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de-DE" sz="2000" spc="-1" strike="noStrike">
                <a:solidFill>
                  <a:srgbClr val="acd433"/>
                </a:solidFill>
                <a:latin typeface="Century Gothic"/>
                <a:ea typeface="Century Gothic"/>
              </a:rPr>
              <a:t>Umsatzschätzung eines Bäckereibetriebes in der Region Kiel</a:t>
            </a:r>
            <a:endParaRPr b="0" lang="de-DE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de-DE" sz="14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Studierende: Merle Oelbüttel, Cynthia und Tobias Lindenau</a:t>
            </a:r>
            <a:endParaRPr b="0" lang="de-DE" sz="1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de-DE" sz="14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Dozent: Steffen Brandt</a:t>
            </a:r>
            <a:endParaRPr b="0" lang="de-DE" sz="1400" spc="-1" strike="noStrike">
              <a:latin typeface="Arial"/>
            </a:endParaRPr>
          </a:p>
        </p:txBody>
      </p:sp>
      <p:sp>
        <p:nvSpPr>
          <p:cNvPr id="228" name="CustomShape 3"/>
          <p:cNvSpPr/>
          <p:nvPr/>
        </p:nvSpPr>
        <p:spPr>
          <a:xfrm rot="5400000">
            <a:off x="7475400" y="1489320"/>
            <a:ext cx="989640" cy="906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de-DE" sz="11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28.01.2020</a:t>
            </a:r>
            <a:endParaRPr b="0" lang="de-DE" sz="1100" spc="-1" strike="noStrike">
              <a:latin typeface="Arial"/>
            </a:endParaRPr>
          </a:p>
        </p:txBody>
      </p:sp>
      <p:sp>
        <p:nvSpPr>
          <p:cNvPr id="229" name="CustomShape 4"/>
          <p:cNvSpPr/>
          <p:nvPr/>
        </p:nvSpPr>
        <p:spPr>
          <a:xfrm>
            <a:off x="7766280" y="295560"/>
            <a:ext cx="627840" cy="76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4E915153-4110-4F9C-BEAF-654174B6ED78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Shape 117" descr=""/>
          <p:cNvPicPr/>
          <p:nvPr/>
        </p:nvPicPr>
        <p:blipFill>
          <a:blip r:embed="rId1"/>
          <a:stretch/>
        </p:blipFill>
        <p:spPr>
          <a:xfrm>
            <a:off x="5760000" y="2160000"/>
            <a:ext cx="4067280" cy="4046040"/>
          </a:xfrm>
          <a:prstGeom prst="rect">
            <a:avLst/>
          </a:prstGeom>
          <a:ln w="28440">
            <a:noFill/>
          </a:ln>
        </p:spPr>
      </p:pic>
      <p:pic>
        <p:nvPicPr>
          <p:cNvPr id="261" name="Grafik 216" descr=""/>
          <p:cNvPicPr/>
          <p:nvPr/>
        </p:nvPicPr>
        <p:blipFill>
          <a:blip r:embed="rId2"/>
          <a:stretch/>
        </p:blipFill>
        <p:spPr>
          <a:xfrm>
            <a:off x="979920" y="432000"/>
            <a:ext cx="4707720" cy="3023640"/>
          </a:xfrm>
          <a:prstGeom prst="rect">
            <a:avLst/>
          </a:prstGeom>
          <a:ln>
            <a:noFill/>
          </a:ln>
        </p:spPr>
      </p:pic>
      <p:sp>
        <p:nvSpPr>
          <p:cNvPr id="262" name="CustomShape 1"/>
          <p:cNvSpPr/>
          <p:nvPr/>
        </p:nvSpPr>
        <p:spPr>
          <a:xfrm>
            <a:off x="5654520" y="434520"/>
            <a:ext cx="1329120" cy="6451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r>
              <a:rPr b="1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Temperaturklassen</a:t>
            </a:r>
            <a:endParaRPr b="0" lang="de-DE" sz="9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Kalt &lt;10</a:t>
            </a:r>
            <a:endParaRPr b="0" lang="de-DE" sz="9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Normal 10 - 20</a:t>
            </a:r>
            <a:endParaRPr b="0" lang="de-DE" sz="9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Warm &gt;20</a:t>
            </a:r>
            <a:endParaRPr b="0" lang="de-DE" sz="900" spc="-1" strike="noStrike">
              <a:latin typeface="Arial"/>
            </a:endParaRPr>
          </a:p>
        </p:txBody>
      </p:sp>
      <p:pic>
        <p:nvPicPr>
          <p:cNvPr id="263" name="Grafik 2" descr="Ein Bild, das Vogel enthält.&#10;&#10;Automatisch generierte Beschreibung"/>
          <p:cNvPicPr/>
          <p:nvPr/>
        </p:nvPicPr>
        <p:blipFill>
          <a:blip r:embed="rId3"/>
          <a:srcRect l="50654" t="25968" r="21291" b="14581"/>
          <a:stretch/>
        </p:blipFill>
        <p:spPr>
          <a:xfrm>
            <a:off x="7812360" y="5758200"/>
            <a:ext cx="958320" cy="988920"/>
          </a:xfrm>
          <a:prstGeom prst="rect">
            <a:avLst/>
          </a:prstGeom>
          <a:ln w="9360">
            <a:noFill/>
          </a:ln>
        </p:spPr>
      </p:pic>
      <p:sp>
        <p:nvSpPr>
          <p:cNvPr id="264" name="CustomShape 2"/>
          <p:cNvSpPr/>
          <p:nvPr/>
        </p:nvSpPr>
        <p:spPr>
          <a:xfrm>
            <a:off x="1944000" y="4680000"/>
            <a:ext cx="5916600" cy="345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de-DE" sz="1800" spc="-1" strike="noStrike">
                <a:solidFill>
                  <a:srgbClr val="000000"/>
                </a:solidFill>
                <a:latin typeface="Arial"/>
                <a:ea typeface="DejaVu Sans"/>
              </a:rPr>
              <a:t>Am meisten Umsatz Warengruppe Brötchen und Kuchen</a:t>
            </a:r>
            <a:endParaRPr b="0" lang="de-DE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CustomShape 1"/>
          <p:cNvSpPr/>
          <p:nvPr/>
        </p:nvSpPr>
        <p:spPr>
          <a:xfrm>
            <a:off x="484560" y="452880"/>
            <a:ext cx="7054200" cy="139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000000"/>
                </a:solidFill>
                <a:latin typeface="Arial"/>
                <a:ea typeface="DejaVu Sans"/>
              </a:rPr>
              <a:t>Rmse svm_tune train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66" name="CustomShape 2"/>
          <p:cNvSpPr/>
          <p:nvPr/>
        </p:nvSpPr>
        <p:spPr>
          <a:xfrm>
            <a:off x="7766280" y="295560"/>
            <a:ext cx="627840" cy="76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50FA476C-4E15-44A6-954E-E102CE08A040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graphicFrame>
        <p:nvGraphicFramePr>
          <p:cNvPr id="267" name="Table 3"/>
          <p:cNvGraphicFramePr/>
          <p:nvPr/>
        </p:nvGraphicFramePr>
        <p:xfrm>
          <a:off x="2128320" y="1940760"/>
          <a:ext cx="4911120" cy="4363200"/>
        </p:xfrm>
        <a:graphic>
          <a:graphicData uri="http://schemas.openxmlformats.org/drawingml/2006/table">
            <a:tbl>
              <a:tblPr/>
              <a:tblGrid>
                <a:gridCol w="2574000"/>
                <a:gridCol w="2337120"/>
              </a:tblGrid>
              <a:tr h="877680">
                <a:tc>
                  <a:txBody>
                    <a:bodyPr lIns="90000" rIns="90000" tIns="46800" bIns="468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br/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Warengruppe</a:t>
                      </a:r>
                      <a:endParaRPr b="0" lang="de-DE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Rmse svm_tune train</a:t>
                      </a:r>
                      <a:endParaRPr b="0" lang="de-DE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490320">
                <a:tc>
                  <a:txBody>
                    <a:bodyPr lIns="90000" rIns="90000" tIns="46800" bIns="468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 Brot</a:t>
                      </a:r>
                      <a:endParaRPr b="0" lang="de-DE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35.66435</a:t>
                      </a:r>
                      <a:endParaRPr b="0" lang="de-DE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490320">
                <a:tc>
                  <a:txBody>
                    <a:bodyPr lIns="90000" rIns="90000" tIns="46800" bIns="468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2 Brötchen</a:t>
                      </a:r>
                      <a:endParaRPr b="0" lang="de-DE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97.54478</a:t>
                      </a:r>
                      <a:endParaRPr b="0" lang="de-DE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490320">
                <a:tc>
                  <a:txBody>
                    <a:bodyPr lIns="90000" rIns="90000" tIns="46800" bIns="468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3 Croissant</a:t>
                      </a:r>
                      <a:endParaRPr b="0" lang="de-DE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48.89626</a:t>
                      </a:r>
                      <a:endParaRPr b="0" lang="de-DE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490320">
                <a:tc>
                  <a:txBody>
                    <a:bodyPr lIns="90000" rIns="90000" tIns="46800" bIns="468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4 Konditorei</a:t>
                      </a:r>
                      <a:endParaRPr b="0" lang="de-DE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38.25119</a:t>
                      </a:r>
                      <a:endParaRPr b="0" lang="de-DE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490320">
                <a:tc>
                  <a:txBody>
                    <a:bodyPr lIns="90000" rIns="90000" tIns="46800" bIns="468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5 Kuchen</a:t>
                      </a:r>
                      <a:endParaRPr b="0" lang="de-DE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92.77861</a:t>
                      </a:r>
                      <a:endParaRPr b="0" lang="de-DE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490320">
                <a:tc>
                  <a:txBody>
                    <a:bodyPr lIns="90000" rIns="90000" tIns="46800" bIns="468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6 Saisonbrot</a:t>
                      </a:r>
                      <a:endParaRPr b="0" lang="de-DE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29.9590</a:t>
                      </a:r>
                      <a:endParaRPr b="0" lang="de-DE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</a:tbl>
          </a:graphicData>
        </a:graphic>
      </p:graphicFrame>
      <p:pic>
        <p:nvPicPr>
          <p:cNvPr id="268" name="Grafik 2" descr="Ein Bild, das Vogel enthält.&#10;&#10;Automatisch generierte Beschreibung"/>
          <p:cNvPicPr/>
          <p:nvPr/>
        </p:nvPicPr>
        <p:blipFill>
          <a:blip r:embed="rId1"/>
          <a:srcRect l="50654" t="25968" r="21291" b="14581"/>
          <a:stretch/>
        </p:blipFill>
        <p:spPr>
          <a:xfrm>
            <a:off x="7812360" y="5758560"/>
            <a:ext cx="958320" cy="988920"/>
          </a:xfrm>
          <a:prstGeom prst="rect">
            <a:avLst/>
          </a:prstGeom>
          <a:ln w="936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CustomShape 1"/>
          <p:cNvSpPr/>
          <p:nvPr/>
        </p:nvSpPr>
        <p:spPr>
          <a:xfrm>
            <a:off x="484560" y="452880"/>
            <a:ext cx="7054200" cy="139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000000"/>
                </a:solidFill>
                <a:latin typeface="Arial"/>
                <a:ea typeface="DejaVu Sans"/>
              </a:rPr>
              <a:t>Rmse svm_tune test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70" name="CustomShape 2"/>
          <p:cNvSpPr/>
          <p:nvPr/>
        </p:nvSpPr>
        <p:spPr>
          <a:xfrm>
            <a:off x="7766280" y="295560"/>
            <a:ext cx="627840" cy="76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DD4025D5-1E48-47F5-9CE7-CDC710959A17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graphicFrame>
        <p:nvGraphicFramePr>
          <p:cNvPr id="271" name="Table 3"/>
          <p:cNvGraphicFramePr/>
          <p:nvPr/>
        </p:nvGraphicFramePr>
        <p:xfrm>
          <a:off x="2216520" y="2036160"/>
          <a:ext cx="4911120" cy="4363200"/>
        </p:xfrm>
        <a:graphic>
          <a:graphicData uri="http://schemas.openxmlformats.org/drawingml/2006/table">
            <a:tbl>
              <a:tblPr/>
              <a:tblGrid>
                <a:gridCol w="2574000"/>
                <a:gridCol w="2337120"/>
              </a:tblGrid>
              <a:tr h="877680">
                <a:tc>
                  <a:txBody>
                    <a:bodyPr lIns="90000" rIns="90000" tIns="46800" bIns="468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br/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Warengruppe</a:t>
                      </a:r>
                      <a:endParaRPr b="0" lang="de-DE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Rmse svm_tune test</a:t>
                      </a:r>
                      <a:endParaRPr b="0" lang="de-DE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490320">
                <a:tc>
                  <a:txBody>
                    <a:bodyPr lIns="90000" rIns="90000" tIns="46800" bIns="468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 Brot</a:t>
                      </a:r>
                      <a:endParaRPr b="0" lang="de-DE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35.11013</a:t>
                      </a:r>
                      <a:endParaRPr b="0" lang="de-DE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490320">
                <a:tc>
                  <a:txBody>
                    <a:bodyPr lIns="90000" rIns="90000" tIns="46800" bIns="468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2 Brötchen</a:t>
                      </a:r>
                      <a:endParaRPr b="0" lang="de-DE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20223.73276</a:t>
                      </a:r>
                      <a:endParaRPr b="0" lang="de-DE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490320">
                <a:tc>
                  <a:txBody>
                    <a:bodyPr lIns="90000" rIns="90000" tIns="46800" bIns="468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3 Croissant</a:t>
                      </a:r>
                      <a:endParaRPr b="0" lang="de-DE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50.85232</a:t>
                      </a:r>
                      <a:endParaRPr b="0" lang="de-DE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490320">
                <a:tc>
                  <a:txBody>
                    <a:bodyPr lIns="90000" rIns="90000" tIns="46800" bIns="468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4 Konditorei</a:t>
                      </a:r>
                      <a:endParaRPr b="0" lang="de-DE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34.16990</a:t>
                      </a:r>
                      <a:endParaRPr b="0" lang="de-DE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490320">
                <a:tc>
                  <a:txBody>
                    <a:bodyPr lIns="90000" rIns="90000" tIns="46800" bIns="468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5 Kuchen</a:t>
                      </a:r>
                      <a:endParaRPr b="0" lang="de-DE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123.25175</a:t>
                      </a:r>
                      <a:endParaRPr b="0" lang="de-DE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490320">
                <a:tc>
                  <a:txBody>
                    <a:bodyPr lIns="90000" rIns="90000" tIns="46800" bIns="468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6 Saisonbrot</a:t>
                      </a:r>
                      <a:endParaRPr b="0" lang="de-DE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27.52526</a:t>
                      </a:r>
                      <a:endParaRPr b="0" lang="de-DE" sz="2000" spc="-1" strike="noStrike">
                        <a:solidFill>
                          <a:srgbClr val="000000"/>
                        </a:solidFill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CustomShape 1"/>
          <p:cNvSpPr/>
          <p:nvPr/>
        </p:nvSpPr>
        <p:spPr>
          <a:xfrm>
            <a:off x="866520" y="1447920"/>
            <a:ext cx="6620040" cy="3328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7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Questions</a:t>
            </a:r>
            <a:endParaRPr b="0" lang="de-DE" sz="7200" spc="-1" strike="noStrike">
              <a:latin typeface="Arial"/>
            </a:endParaRPr>
          </a:p>
        </p:txBody>
      </p:sp>
      <p:sp>
        <p:nvSpPr>
          <p:cNvPr id="273" name="CustomShape 2"/>
          <p:cNvSpPr/>
          <p:nvPr/>
        </p:nvSpPr>
        <p:spPr>
          <a:xfrm>
            <a:off x="7766280" y="295560"/>
            <a:ext cx="627840" cy="76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DBBC261E-A950-451B-BEBE-9571D3E638B0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sp>
        <p:nvSpPr>
          <p:cNvPr id="274" name="CustomShape 3"/>
          <p:cNvSpPr/>
          <p:nvPr/>
        </p:nvSpPr>
        <p:spPr>
          <a:xfrm>
            <a:off x="541440" y="2179440"/>
            <a:ext cx="7054200" cy="3292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5" name="CustomShape 4"/>
          <p:cNvSpPr/>
          <p:nvPr/>
        </p:nvSpPr>
        <p:spPr>
          <a:xfrm>
            <a:off x="866520" y="4777560"/>
            <a:ext cx="6620040" cy="8604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CustomShape 1"/>
          <p:cNvSpPr/>
          <p:nvPr/>
        </p:nvSpPr>
        <p:spPr>
          <a:xfrm>
            <a:off x="484560" y="452880"/>
            <a:ext cx="7054200" cy="139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Datensatz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31" name="CustomShape 2"/>
          <p:cNvSpPr/>
          <p:nvPr/>
        </p:nvSpPr>
        <p:spPr>
          <a:xfrm>
            <a:off x="7766280" y="295560"/>
            <a:ext cx="627840" cy="76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323E13BB-754B-4979-8EDE-B33F6F651A87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sp>
        <p:nvSpPr>
          <p:cNvPr id="232" name="CustomShape 3"/>
          <p:cNvSpPr/>
          <p:nvPr/>
        </p:nvSpPr>
        <p:spPr>
          <a:xfrm>
            <a:off x="484560" y="2190600"/>
            <a:ext cx="7054200" cy="3292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Zeit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Datum, Wochentag, Samstag, Sonntag und Monat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Ereignisse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Weihnachtsmarkt, Ferien, KiWo, vor Feiertag, Feiertag, nach Feiertag und 1.-3. Weihnachtsfeiertag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Wetter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Bewölkung, Windgeschwindigkeit, Wettercode, Temperatur und Temperaturklassen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Umsatz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Gesamtumsatz und Umsatz je Warengruppe 1-6</a:t>
            </a:r>
            <a:endParaRPr b="0" lang="de-DE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CustomShape 1"/>
          <p:cNvSpPr/>
          <p:nvPr/>
        </p:nvSpPr>
        <p:spPr>
          <a:xfrm>
            <a:off x="484560" y="452880"/>
            <a:ext cx="7054200" cy="139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Datensatz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34" name="CustomShape 2"/>
          <p:cNvSpPr/>
          <p:nvPr/>
        </p:nvSpPr>
        <p:spPr>
          <a:xfrm>
            <a:off x="7766280" y="295560"/>
            <a:ext cx="627840" cy="76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7A8A35C3-FACD-485C-8BA7-B5AC5369732B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sp>
        <p:nvSpPr>
          <p:cNvPr id="235" name="CustomShape 3"/>
          <p:cNvSpPr/>
          <p:nvPr/>
        </p:nvSpPr>
        <p:spPr>
          <a:xfrm>
            <a:off x="484560" y="2190600"/>
            <a:ext cx="7054200" cy="3292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Zeit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Datum, Wochentag, </a:t>
            </a:r>
            <a:r>
              <a:rPr b="0" lang="de-DE" sz="1600" spc="-1" strike="sngStrike">
                <a:solidFill>
                  <a:srgbClr val="ffffff"/>
                </a:solidFill>
                <a:latin typeface="Arial"/>
                <a:ea typeface="Arial"/>
              </a:rPr>
              <a:t>Samstag</a:t>
            </a: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, </a:t>
            </a:r>
            <a:r>
              <a:rPr b="0" lang="de-DE" sz="1600" spc="-1" strike="sngStrike">
                <a:solidFill>
                  <a:srgbClr val="ffffff"/>
                </a:solidFill>
                <a:latin typeface="Arial"/>
                <a:ea typeface="Arial"/>
              </a:rPr>
              <a:t>Sonntag</a:t>
            </a: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 und Monat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Ereignisse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Weihnachtsmarkt, Ferien, KiWo, vor Feiertag, Feiertag, nach Feiertag und 1.-3. Weihnachtsfeiertag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Wetter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Bewölkung, Windgeschwindigkeit, Wettercode, Temperatur und Temperaturklassen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Umsatz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Gesamtumsatz und Umsatz je Warengruppe 1-6</a:t>
            </a:r>
            <a:endParaRPr b="0" lang="de-DE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CustomShape 1"/>
          <p:cNvSpPr/>
          <p:nvPr/>
        </p:nvSpPr>
        <p:spPr>
          <a:xfrm>
            <a:off x="484560" y="452880"/>
            <a:ext cx="7054200" cy="139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Überblick: Zeit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37" name="CustomShape 2"/>
          <p:cNvSpPr/>
          <p:nvPr/>
        </p:nvSpPr>
        <p:spPr>
          <a:xfrm>
            <a:off x="7766280" y="295560"/>
            <a:ext cx="627840" cy="76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1BF8ABDA-2A2B-42C4-89FA-BDB6346A0047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pic>
        <p:nvPicPr>
          <p:cNvPr id="238" name="Grafik 193" descr=""/>
          <p:cNvPicPr/>
          <p:nvPr/>
        </p:nvPicPr>
        <p:blipFill>
          <a:blip r:embed="rId1"/>
          <a:stretch/>
        </p:blipFill>
        <p:spPr>
          <a:xfrm>
            <a:off x="288000" y="1440000"/>
            <a:ext cx="7962840" cy="5114520"/>
          </a:xfrm>
          <a:prstGeom prst="rect">
            <a:avLst/>
          </a:prstGeom>
          <a:ln>
            <a:noFill/>
          </a:ln>
        </p:spPr>
      </p:pic>
      <p:sp>
        <p:nvSpPr>
          <p:cNvPr id="239" name="CustomShape 3"/>
          <p:cNvSpPr/>
          <p:nvPr/>
        </p:nvSpPr>
        <p:spPr>
          <a:xfrm>
            <a:off x="367920" y="6565680"/>
            <a:ext cx="4383360" cy="273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de-DE" sz="1300" spc="-1" strike="noStrike">
                <a:solidFill>
                  <a:srgbClr val="ffffff"/>
                </a:solidFill>
                <a:latin typeface="Arial"/>
                <a:ea typeface="DejaVu Sans"/>
              </a:rPr>
              <a:t>Gelabelt sind alle Tage mit einem Umsatz über 2000 Euro</a:t>
            </a:r>
            <a:endParaRPr b="0" lang="de-DE" sz="1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CustomShape 1"/>
          <p:cNvSpPr/>
          <p:nvPr/>
        </p:nvSpPr>
        <p:spPr>
          <a:xfrm>
            <a:off x="866520" y="1447920"/>
            <a:ext cx="6620040" cy="3328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41" name="Grafik 196" descr=""/>
          <p:cNvPicPr/>
          <p:nvPr/>
        </p:nvPicPr>
        <p:blipFill>
          <a:blip r:embed="rId1"/>
          <a:stretch/>
        </p:blipFill>
        <p:spPr>
          <a:xfrm>
            <a:off x="360000" y="1902240"/>
            <a:ext cx="7126560" cy="4577400"/>
          </a:xfrm>
          <a:prstGeom prst="rect">
            <a:avLst/>
          </a:prstGeom>
          <a:ln>
            <a:noFill/>
          </a:ln>
        </p:spPr>
      </p:pic>
      <p:pic>
        <p:nvPicPr>
          <p:cNvPr id="242" name="Grafik 2" descr="Ein Bild, das Vogel enthält.&#10;&#10;Automatisch generierte Beschreibung"/>
          <p:cNvPicPr/>
          <p:nvPr/>
        </p:nvPicPr>
        <p:blipFill>
          <a:blip r:embed="rId2"/>
          <a:srcRect l="50654" t="25968" r="21291" b="14581"/>
          <a:stretch/>
        </p:blipFill>
        <p:spPr>
          <a:xfrm>
            <a:off x="7776000" y="3516480"/>
            <a:ext cx="957960" cy="1523160"/>
          </a:xfrm>
          <a:prstGeom prst="rect">
            <a:avLst/>
          </a:prstGeom>
          <a:ln>
            <a:noFill/>
          </a:ln>
        </p:spPr>
      </p:pic>
      <p:sp>
        <p:nvSpPr>
          <p:cNvPr id="243" name="CustomShape 2"/>
          <p:cNvSpPr/>
          <p:nvPr/>
        </p:nvSpPr>
        <p:spPr>
          <a:xfrm>
            <a:off x="484560" y="452880"/>
            <a:ext cx="7054200" cy="139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Überblick: Zeit + Wochentag</a:t>
            </a:r>
            <a:endParaRPr b="0" lang="de-DE" sz="4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CustomShape 1"/>
          <p:cNvSpPr/>
          <p:nvPr/>
        </p:nvSpPr>
        <p:spPr>
          <a:xfrm>
            <a:off x="484560" y="452880"/>
            <a:ext cx="7054200" cy="139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Variable: Wochentag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45" name="CustomShape 2"/>
          <p:cNvSpPr/>
          <p:nvPr/>
        </p:nvSpPr>
        <p:spPr>
          <a:xfrm>
            <a:off x="7766280" y="295560"/>
            <a:ext cx="627840" cy="76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35309BD2-47B2-4E02-94C4-0922E396AC2C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pic>
        <p:nvPicPr>
          <p:cNvPr id="246" name="Shape 117" descr=""/>
          <p:cNvPicPr/>
          <p:nvPr/>
        </p:nvPicPr>
        <p:blipFill>
          <a:blip r:embed="rId1"/>
          <a:stretch/>
        </p:blipFill>
        <p:spPr>
          <a:xfrm>
            <a:off x="1440000" y="1944000"/>
            <a:ext cx="6071400" cy="3746520"/>
          </a:xfrm>
          <a:prstGeom prst="rect">
            <a:avLst/>
          </a:prstGeom>
          <a:ln w="28440">
            <a:solidFill>
              <a:schemeClr val="lt1"/>
            </a:solidFill>
            <a:round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CustomShape 1"/>
          <p:cNvSpPr/>
          <p:nvPr/>
        </p:nvSpPr>
        <p:spPr>
          <a:xfrm>
            <a:off x="484560" y="452880"/>
            <a:ext cx="7054200" cy="139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Variable: Wochentag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48" name="CustomShape 2"/>
          <p:cNvSpPr/>
          <p:nvPr/>
        </p:nvSpPr>
        <p:spPr>
          <a:xfrm>
            <a:off x="7766280" y="295560"/>
            <a:ext cx="627840" cy="76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01329A90-8F51-46E9-8CE9-DBA1919375E5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pic>
        <p:nvPicPr>
          <p:cNvPr id="249" name="Shape 117" descr=""/>
          <p:cNvPicPr/>
          <p:nvPr/>
        </p:nvPicPr>
        <p:blipFill>
          <a:blip r:embed="rId1"/>
          <a:stretch/>
        </p:blipFill>
        <p:spPr>
          <a:xfrm>
            <a:off x="440640" y="1581120"/>
            <a:ext cx="8262000" cy="5098320"/>
          </a:xfrm>
          <a:prstGeom prst="rect">
            <a:avLst/>
          </a:prstGeom>
          <a:ln w="28440">
            <a:solidFill>
              <a:schemeClr val="lt1"/>
            </a:solidFill>
            <a:round/>
          </a:ln>
        </p:spPr>
      </p:pic>
      <p:pic>
        <p:nvPicPr>
          <p:cNvPr id="250" name="Grafik 2" descr="Ein Bild, das Vogel enthält.&#10;&#10;Automatisch generierte Beschreibung"/>
          <p:cNvPicPr/>
          <p:nvPr/>
        </p:nvPicPr>
        <p:blipFill>
          <a:blip r:embed="rId2"/>
          <a:srcRect l="50654" t="25968" r="21291" b="14581"/>
          <a:stretch/>
        </p:blipFill>
        <p:spPr>
          <a:xfrm>
            <a:off x="7744320" y="5156280"/>
            <a:ext cx="957960" cy="15231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CustomShape 1"/>
          <p:cNvSpPr/>
          <p:nvPr/>
        </p:nvSpPr>
        <p:spPr>
          <a:xfrm>
            <a:off x="484560" y="452880"/>
            <a:ext cx="7054200" cy="139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Variable: Feiertag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52" name="CustomShape 2"/>
          <p:cNvSpPr/>
          <p:nvPr/>
        </p:nvSpPr>
        <p:spPr>
          <a:xfrm>
            <a:off x="7766280" y="295560"/>
            <a:ext cx="627840" cy="76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3AFB9D4F-F4E8-4F25-A5C5-B818B7C8A937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pic>
        <p:nvPicPr>
          <p:cNvPr id="253" name="Grafik 2" descr="Ein Bild, das Vogel enthält.&#10;&#10;Automatisch generierte Beschreibung"/>
          <p:cNvPicPr/>
          <p:nvPr/>
        </p:nvPicPr>
        <p:blipFill>
          <a:blip r:embed="rId1"/>
          <a:srcRect l="50654" t="25968" r="21291" b="14581"/>
          <a:stretch/>
        </p:blipFill>
        <p:spPr>
          <a:xfrm>
            <a:off x="8179560" y="4668120"/>
            <a:ext cx="957960" cy="1523160"/>
          </a:xfrm>
          <a:prstGeom prst="rect">
            <a:avLst/>
          </a:prstGeom>
          <a:ln>
            <a:noFill/>
          </a:ln>
        </p:spPr>
      </p:pic>
      <p:pic>
        <p:nvPicPr>
          <p:cNvPr id="254" name="Grafik 209" descr=""/>
          <p:cNvPicPr/>
          <p:nvPr/>
        </p:nvPicPr>
        <p:blipFill>
          <a:blip r:embed="rId2"/>
          <a:stretch/>
        </p:blipFill>
        <p:spPr>
          <a:xfrm>
            <a:off x="216000" y="1220760"/>
            <a:ext cx="7962840" cy="51145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CustomShape 1"/>
          <p:cNvSpPr/>
          <p:nvPr/>
        </p:nvSpPr>
        <p:spPr>
          <a:xfrm>
            <a:off x="484560" y="452880"/>
            <a:ext cx="7054200" cy="1399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Variable: Temperatur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56" name="CustomShape 2"/>
          <p:cNvSpPr/>
          <p:nvPr/>
        </p:nvSpPr>
        <p:spPr>
          <a:xfrm>
            <a:off x="7766280" y="295560"/>
            <a:ext cx="627840" cy="76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B964E049-9143-4109-A825-AB12D0C0F5AD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pic>
        <p:nvPicPr>
          <p:cNvPr id="257" name="Grafik 3" descr="Ein Bild, das rot enthält.&#10;&#10;Automatisch generierte Beschreibung"/>
          <p:cNvPicPr/>
          <p:nvPr/>
        </p:nvPicPr>
        <p:blipFill>
          <a:blip r:embed="rId1"/>
          <a:stretch/>
        </p:blipFill>
        <p:spPr>
          <a:xfrm>
            <a:off x="756360" y="1404360"/>
            <a:ext cx="4067280" cy="4067280"/>
          </a:xfrm>
          <a:prstGeom prst="rect">
            <a:avLst/>
          </a:prstGeom>
          <a:ln>
            <a:noFill/>
          </a:ln>
        </p:spPr>
      </p:pic>
      <p:sp>
        <p:nvSpPr>
          <p:cNvPr id="258" name="CustomShape 3"/>
          <p:cNvSpPr/>
          <p:nvPr/>
        </p:nvSpPr>
        <p:spPr>
          <a:xfrm>
            <a:off x="6436080" y="5758920"/>
            <a:ext cx="1329120" cy="64512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r>
              <a:rPr b="1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Temperaturklassen</a:t>
            </a:r>
            <a:endParaRPr b="0" lang="de-DE" sz="9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Kalt &lt;10</a:t>
            </a:r>
            <a:endParaRPr b="0" lang="de-DE" sz="9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Normal 10 - 20</a:t>
            </a:r>
            <a:endParaRPr b="0" lang="de-DE" sz="9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Warm &gt;20</a:t>
            </a:r>
            <a:endParaRPr b="0" lang="de-DE" sz="900" spc="-1" strike="noStrike">
              <a:latin typeface="Arial"/>
            </a:endParaRPr>
          </a:p>
        </p:txBody>
      </p:sp>
      <p:pic>
        <p:nvPicPr>
          <p:cNvPr id="259" name="Grafik 7" descr=""/>
          <p:cNvPicPr/>
          <p:nvPr/>
        </p:nvPicPr>
        <p:blipFill>
          <a:blip r:embed="rId2"/>
          <a:stretch/>
        </p:blipFill>
        <p:spPr>
          <a:xfrm>
            <a:off x="4896000" y="1353600"/>
            <a:ext cx="4067280" cy="40460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</TotalTime>
  <Application>LibreOffice/6.3.3.2$Windows_X86_64 LibreOffice_project/a64200df03143b798afd1ec74a12ab50359878ed</Application>
  <Words>238</Words>
  <Paragraphs>91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Tobias Lindenau</dc:creator>
  <dc:description/>
  <dc:language>de-DE</dc:language>
  <cp:lastModifiedBy/>
  <dcterms:modified xsi:type="dcterms:W3CDTF">2020-01-28T15:01:36Z</dcterms:modified>
  <cp:revision>22</cp:revision>
  <dc:subject/>
  <dc:title>Modelling land use change dynamics in coastal and urban areas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1</vt:i4>
  </property>
  <property fmtid="{D5CDD505-2E9C-101B-9397-08002B2CF9AE}" pid="8" name="PresentationFormat">
    <vt:lpwstr>Bildschirmpräsentation (4:3)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13</vt:i4>
  </property>
</Properties>
</file>